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96" r:id="rId2"/>
    <p:sldId id="295" r:id="rId3"/>
    <p:sldId id="308" r:id="rId4"/>
    <p:sldId id="297" r:id="rId5"/>
    <p:sldId id="302" r:id="rId6"/>
    <p:sldId id="350" r:id="rId7"/>
    <p:sldId id="351" r:id="rId8"/>
    <p:sldId id="303" r:id="rId9"/>
    <p:sldId id="304" r:id="rId10"/>
    <p:sldId id="307" r:id="rId11"/>
    <p:sldId id="305" r:id="rId12"/>
    <p:sldId id="306" r:id="rId13"/>
    <p:sldId id="331" r:id="rId14"/>
    <p:sldId id="332" r:id="rId15"/>
    <p:sldId id="333" r:id="rId16"/>
    <p:sldId id="298" r:id="rId17"/>
    <p:sldId id="328" r:id="rId18"/>
    <p:sldId id="330" r:id="rId19"/>
    <p:sldId id="329" r:id="rId20"/>
    <p:sldId id="334" r:id="rId21"/>
    <p:sldId id="309" r:id="rId22"/>
    <p:sldId id="336" r:id="rId23"/>
    <p:sldId id="335" r:id="rId24"/>
    <p:sldId id="310" r:id="rId25"/>
    <p:sldId id="337" r:id="rId26"/>
    <p:sldId id="338" r:id="rId27"/>
    <p:sldId id="340" r:id="rId28"/>
    <p:sldId id="341" r:id="rId29"/>
    <p:sldId id="342" r:id="rId30"/>
    <p:sldId id="312" r:id="rId31"/>
    <p:sldId id="313" r:id="rId32"/>
    <p:sldId id="314" r:id="rId33"/>
    <p:sldId id="352" r:id="rId34"/>
    <p:sldId id="343" r:id="rId35"/>
    <p:sldId id="344" r:id="rId36"/>
    <p:sldId id="353" r:id="rId37"/>
    <p:sldId id="345" r:id="rId38"/>
    <p:sldId id="346" r:id="rId39"/>
    <p:sldId id="347" r:id="rId40"/>
    <p:sldId id="348" r:id="rId41"/>
    <p:sldId id="320" r:id="rId42"/>
    <p:sldId id="349" r:id="rId43"/>
    <p:sldId id="322" r:id="rId44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420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291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AB354-299A-475D-823B-74EEDCECC4A8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C36AF-9088-43F1-8B22-DE7E8ADE7A1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3203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C36AF-9088-43F1-8B22-DE7E8ADE7A1F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964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879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2226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8332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04702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2247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8498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869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05230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5465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4242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2183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6160A-85A1-455B-9BC6-2A1091D17D5D}" type="datetimeFigureOut">
              <a:rPr lang="th-TH" smtClean="0"/>
              <a:t>31/07/63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1AA2D-7EC6-402C-971A-1FE221110BA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265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tci-thailand.org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ci-thaijo.org/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2336" y="6948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h-TH" sz="3100" dirty="0" smtClean="0"/>
              <a:t>รายวิชา </a:t>
            </a:r>
            <a:r>
              <a:rPr lang="en-US" sz="3100" dirty="0" smtClean="0"/>
              <a:t>Scientific Learning Skills 2007731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Searching for information </a:t>
            </a:r>
            <a:br>
              <a:rPr lang="en-US" dirty="0" smtClean="0"/>
            </a:br>
            <a:r>
              <a:rPr lang="en-US" dirty="0" smtClean="0"/>
              <a:t>(Scientific journal)</a:t>
            </a:r>
            <a:endParaRPr lang="th-TH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24744" y="2492896"/>
            <a:ext cx="5704783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h-TH" sz="6000" dirty="0" smtClean="0"/>
              <a:t>การค้นหาบทความวารสารภาษาไทย</a:t>
            </a:r>
            <a:br>
              <a:rPr lang="th-TH" sz="6000" dirty="0" smtClean="0"/>
            </a:br>
            <a:r>
              <a:rPr lang="th-TH" sz="6000" dirty="0" smtClean="0"/>
              <a:t>- </a:t>
            </a:r>
            <a:r>
              <a:rPr lang="en-US" sz="6000" dirty="0" smtClean="0"/>
              <a:t>Thai Index </a:t>
            </a:r>
            <a:r>
              <a:rPr lang="en-US" sz="6000" dirty="0" err="1" smtClean="0"/>
              <a:t>Medicus</a:t>
            </a:r>
            <a:r>
              <a:rPr lang="en-US" sz="6000" dirty="0" smtClean="0"/>
              <a:t> </a:t>
            </a:r>
            <a:r>
              <a:rPr lang="th-TH" sz="6000" dirty="0" smtClean="0"/>
              <a:t>โดย สุจิพร สินคีรี</a:t>
            </a:r>
            <a:br>
              <a:rPr lang="th-TH" sz="6000" dirty="0" smtClean="0"/>
            </a:br>
            <a:r>
              <a:rPr lang="th-TH" sz="6000" dirty="0" smtClean="0"/>
              <a:t>- </a:t>
            </a:r>
            <a:r>
              <a:rPr lang="en-US" sz="6000" dirty="0" err="1" smtClean="0"/>
              <a:t>ThaiJo</a:t>
            </a:r>
            <a:r>
              <a:rPr lang="en-US" sz="6000" dirty="0" smtClean="0"/>
              <a:t> </a:t>
            </a:r>
            <a:r>
              <a:rPr lang="th-TH" sz="6000" dirty="0" smtClean="0"/>
              <a:t>และ </a:t>
            </a:r>
            <a:r>
              <a:rPr lang="en-US" sz="6000" dirty="0" smtClean="0"/>
              <a:t>Thai Journal Citation Index [TCI]</a:t>
            </a:r>
            <a:r>
              <a:rPr lang="th-TH" sz="6000" dirty="0" smtClean="0"/>
              <a:t/>
            </a:r>
            <a:br>
              <a:rPr lang="th-TH" sz="6000" dirty="0" smtClean="0"/>
            </a:br>
            <a:r>
              <a:rPr lang="th-TH" sz="6000" dirty="0" smtClean="0"/>
              <a:t>    โดย ปรียาพร ฤกษ์พินัย</a:t>
            </a:r>
          </a:p>
          <a:p>
            <a:pPr algn="l"/>
            <a:r>
              <a:rPr lang="th-TH" sz="6000" dirty="0" smtClean="0"/>
              <a:t/>
            </a:r>
            <a:br>
              <a:rPr lang="th-TH" sz="6000" dirty="0" smtClean="0"/>
            </a:br>
            <a:r>
              <a:rPr lang="th-TH" sz="6000" dirty="0" smtClean="0"/>
              <a:t>การ</a:t>
            </a:r>
            <a:r>
              <a:rPr lang="th-TH" sz="6000" dirty="0"/>
              <a:t>ค้นหาบทความวารสาร</a:t>
            </a:r>
            <a:r>
              <a:rPr lang="th-TH" sz="6000" dirty="0" smtClean="0"/>
              <a:t>ภาษาอังกฤษ</a:t>
            </a:r>
            <a:br>
              <a:rPr lang="th-TH" sz="6000" dirty="0" smtClean="0"/>
            </a:br>
            <a:r>
              <a:rPr lang="th-TH" sz="6000" dirty="0" smtClean="0"/>
              <a:t>- </a:t>
            </a:r>
            <a:r>
              <a:rPr lang="en-US" sz="6000" dirty="0" smtClean="0"/>
              <a:t>PubMed </a:t>
            </a:r>
            <a:r>
              <a:rPr lang="th-TH" sz="6000" dirty="0" smtClean="0"/>
              <a:t>โดย จิราภรณ์ จันทร์จร (สุมาลี พงศดิลก)</a:t>
            </a:r>
            <a:br>
              <a:rPr lang="th-TH" sz="6000" dirty="0" smtClean="0"/>
            </a:br>
            <a:r>
              <a:rPr lang="th-TH" sz="6000" dirty="0" smtClean="0"/>
              <a:t>- </a:t>
            </a:r>
            <a:r>
              <a:rPr lang="en-US" sz="6000" dirty="0" smtClean="0"/>
              <a:t>Scopus </a:t>
            </a:r>
            <a:r>
              <a:rPr lang="th-TH" sz="6000" dirty="0"/>
              <a:t>โดย ปรียาพร ฤกษ์</a:t>
            </a:r>
            <a:r>
              <a:rPr lang="th-TH" sz="6000" dirty="0" smtClean="0"/>
              <a:t>พินัย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th-TH" sz="6000" dirty="0" smtClean="0"/>
              <a:t/>
            </a:r>
            <a:br>
              <a:rPr lang="th-TH" sz="6000" dirty="0" smtClean="0"/>
            </a:br>
            <a:r>
              <a:rPr lang="th-TH" sz="6000" dirty="0" smtClean="0"/>
              <a:t>การใช้บริการเทคโนโลยีสารสนเทศของหอสมุด โดย สุมาลี พงศดิลก</a:t>
            </a:r>
          </a:p>
          <a:p>
            <a:pPr algn="l"/>
            <a:r>
              <a:rPr lang="th-TH" sz="6000" dirty="0" smtClean="0"/>
              <a:t>- การ </a:t>
            </a:r>
            <a:r>
              <a:rPr lang="en-US" sz="6000" dirty="0" err="1" smtClean="0"/>
              <a:t>authen</a:t>
            </a:r>
            <a:r>
              <a:rPr lang="en-US" sz="6000" dirty="0" smtClean="0"/>
              <a:t> internet</a:t>
            </a:r>
            <a:br>
              <a:rPr lang="en-US" sz="6000" dirty="0" smtClean="0"/>
            </a:br>
            <a:r>
              <a:rPr lang="en-US" sz="6000" dirty="0" smtClean="0"/>
              <a:t>- </a:t>
            </a:r>
            <a:r>
              <a:rPr lang="th-TH" sz="6000" dirty="0" smtClean="0"/>
              <a:t>การใช้บริการ </a:t>
            </a:r>
            <a:r>
              <a:rPr lang="en-US" sz="6000" dirty="0" smtClean="0"/>
              <a:t>off campus</a:t>
            </a:r>
            <a:endParaRPr lang="th-TH" sz="6000" dirty="0"/>
          </a:p>
          <a:p>
            <a:pPr algn="l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5745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343" y="1540903"/>
            <a:ext cx="7772400" cy="1362075"/>
          </a:xfrm>
        </p:spPr>
        <p:txBody>
          <a:bodyPr/>
          <a:lstStyle/>
          <a:p>
            <a:r>
              <a:rPr lang="th-TH" dirty="0" smtClean="0">
                <a:latin typeface="JasmineUPC" panose="02020603050405020304" pitchFamily="18" charset="-34"/>
                <a:cs typeface="JasmineUPC" panose="02020603050405020304" pitchFamily="18" charset="-34"/>
              </a:rPr>
              <a:t>ฐานข้อมูล </a:t>
            </a:r>
            <a:r>
              <a:rPr lang="en-US" dirty="0" smtClean="0">
                <a:latin typeface="JasmineUPC" panose="02020603050405020304" pitchFamily="18" charset="-34"/>
                <a:cs typeface="JasmineUPC" panose="02020603050405020304" pitchFamily="18" charset="-34"/>
              </a:rPr>
              <a:t>TCI</a:t>
            </a:r>
            <a:br>
              <a:rPr lang="en-US" dirty="0" smtClean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en-US" dirty="0">
                <a:hlinkClick r:id="rId2"/>
              </a:rPr>
              <a:t>https://tci-thailand.org/</a:t>
            </a:r>
            <a:endParaRPr lang="th-TH" dirty="0"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0" y="3501008"/>
            <a:ext cx="7772400" cy="1500187"/>
          </a:xfrm>
        </p:spPr>
        <p:txBody>
          <a:bodyPr>
            <a:normAutofit fontScale="77500" lnSpcReduction="20000"/>
          </a:bodyPr>
          <a:lstStyle/>
          <a:p>
            <a:r>
              <a:rPr lang="th-TH" sz="4400" b="1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ค้นหาบทความวารสาร และการอ้างอิงผลงานจากวารสาร </a:t>
            </a:r>
            <a:r>
              <a:rPr lang="th-TH" sz="4400" b="1" dirty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1037 </a:t>
            </a:r>
            <a:r>
              <a:rPr lang="th-TH" sz="4400" b="1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รายการ</a:t>
            </a:r>
            <a:br>
              <a:rPr lang="th-TH" sz="4400" b="1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sz="4400" b="1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บางบทความสามารถดาวน์โหลดบทความฉบับเต็มได้</a:t>
            </a:r>
            <a:endParaRPr lang="th-TH" sz="4400" b="1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12186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92" y="372997"/>
            <a:ext cx="9031359" cy="639756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860032" y="476672"/>
            <a:ext cx="4608512" cy="108012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7789754" y="1016732"/>
            <a:ext cx="1354246" cy="6840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648072" y="12094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ทางเลือกในการค้นข้อมูล </a:t>
            </a:r>
            <a:r>
              <a:rPr lang="en-US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Basic </a:t>
            </a:r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และ </a:t>
            </a:r>
            <a:r>
              <a:rPr lang="en-US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Advanced</a:t>
            </a:r>
            <a:endParaRPr lang="th-TH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93287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63" y="229215"/>
            <a:ext cx="9149951" cy="66009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9512" y="-34021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การค้นแบบ </a:t>
            </a:r>
            <a:r>
              <a:rPr lang="en-US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basic search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ด้วยตัวเชื่อม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AND 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และ ผลการค้น </a:t>
            </a:r>
            <a:endParaRPr lang="th-TH" dirty="0"/>
          </a:p>
        </p:txBody>
      </p:sp>
      <p:sp>
        <p:nvSpPr>
          <p:cNvPr id="4" name="Oval 3"/>
          <p:cNvSpPr/>
          <p:nvPr/>
        </p:nvSpPr>
        <p:spPr>
          <a:xfrm>
            <a:off x="899592" y="1844824"/>
            <a:ext cx="1872208" cy="6829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088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" y="509587"/>
            <a:ext cx="8372475" cy="583882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403648" y="2564904"/>
            <a:ext cx="2016224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683568" y="11266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การค้น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แบบ </a:t>
            </a:r>
            <a:r>
              <a:rPr lang="en-US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basic search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ด้วยตัวเชื่อม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OR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และ ผลการค้น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38813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" y="738187"/>
            <a:ext cx="8391525" cy="53816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9552" y="214967"/>
            <a:ext cx="8228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คำค้นแบบ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basic search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หากจะใช้ตัวเชื่อม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NOT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– ให้ใช้ที่การค้นแบบ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Advanced</a:t>
            </a:r>
            <a:endParaRPr lang="th-TH" dirty="0"/>
          </a:p>
        </p:txBody>
      </p:sp>
      <p:sp>
        <p:nvSpPr>
          <p:cNvPr id="4" name="Oval 3"/>
          <p:cNvSpPr/>
          <p:nvPr/>
        </p:nvSpPr>
        <p:spPr>
          <a:xfrm>
            <a:off x="1259632" y="2770845"/>
            <a:ext cx="1872208" cy="6829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2695032" y="3974038"/>
            <a:ext cx="2020983" cy="7511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97713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476672"/>
            <a:ext cx="8086725" cy="62769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0650" y="-16621"/>
            <a:ext cx="8228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การใช้ตัวเชื่อม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NOT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–ที่การค้นแบบ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Advanced</a:t>
            </a:r>
            <a:endParaRPr lang="th-TH" dirty="0"/>
          </a:p>
        </p:txBody>
      </p:sp>
      <p:sp>
        <p:nvSpPr>
          <p:cNvPr id="4" name="Oval 3"/>
          <p:cNvSpPr/>
          <p:nvPr/>
        </p:nvSpPr>
        <p:spPr>
          <a:xfrm>
            <a:off x="755576" y="2348880"/>
            <a:ext cx="2664296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2987824" y="4676590"/>
            <a:ext cx="2160240" cy="6666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736383" y="3827189"/>
            <a:ext cx="8228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สามารถเลือกผลการค้นเฉพาะปีที่ต้องการได้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97650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05925" cy="5419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7" y="3789040"/>
            <a:ext cx="8905875" cy="35528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28184" y="2276872"/>
            <a:ext cx="230425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6228184" y="4697759"/>
            <a:ext cx="2304256" cy="2644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extBox 5"/>
          <p:cNvSpPr txBox="1"/>
          <p:nvPr/>
        </p:nvSpPr>
        <p:spPr>
          <a:xfrm>
            <a:off x="827584" y="260648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ค้นแบบ </a:t>
            </a:r>
            <a:r>
              <a:rPr lang="en-US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Advanced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ค้นได้จาก ชื่อบทความ ชื่อผู้แต่ง 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ชือวารสาร บทคัดย่อ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/>
            </a:r>
            <a:b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                                        คำ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สำคัญ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รายการอ้างอิง หัวเรื่อง ฯลฯ</a:t>
            </a:r>
            <a:endParaRPr lang="th-TH" dirty="0">
              <a:solidFill>
                <a:schemeClr val="accent2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551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38861"/>
            <a:ext cx="7206964" cy="66070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55002" y="548680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การค้นแบบ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advance</a:t>
            </a:r>
            <a:r>
              <a:rPr lang="en-US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d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ด้วยตัวเชื่อม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and or not</a:t>
            </a:r>
            <a:endParaRPr lang="th-TH" dirty="0"/>
          </a:p>
        </p:txBody>
      </p:sp>
      <p:sp>
        <p:nvSpPr>
          <p:cNvPr id="4" name="Oval 3"/>
          <p:cNvSpPr/>
          <p:nvPr/>
        </p:nvSpPr>
        <p:spPr>
          <a:xfrm>
            <a:off x="683568" y="1628800"/>
            <a:ext cx="2016224" cy="1800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08063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0"/>
            <a:ext cx="8296275" cy="3324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501008"/>
            <a:ext cx="8334375" cy="31908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15816" y="-10865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rgbClr val="FFFF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รูปแบบคำค้น – ใช้เงื่อนไข </a:t>
            </a:r>
            <a:r>
              <a:rPr lang="en-US" dirty="0" smtClean="0">
                <a:solidFill>
                  <a:srgbClr val="FFFF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and or not </a:t>
            </a:r>
            <a:r>
              <a:rPr lang="th-TH" dirty="0" smtClean="0">
                <a:solidFill>
                  <a:srgbClr val="FFFF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/>
            </a:r>
            <a:br>
              <a:rPr lang="th-TH" dirty="0" smtClean="0">
                <a:solidFill>
                  <a:srgbClr val="FFFF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ในกรอบคำค้นเดียวกันไม่ได้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873874"/>
            <a:ext cx="1872208" cy="6829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Oval 6"/>
          <p:cNvSpPr/>
          <p:nvPr/>
        </p:nvSpPr>
        <p:spPr>
          <a:xfrm>
            <a:off x="1077500" y="4385140"/>
            <a:ext cx="1872208" cy="6829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7"/>
          <p:cNvSpPr/>
          <p:nvPr/>
        </p:nvSpPr>
        <p:spPr>
          <a:xfrm>
            <a:off x="2051720" y="1988840"/>
            <a:ext cx="2880320" cy="64807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Oval 8"/>
          <p:cNvSpPr/>
          <p:nvPr/>
        </p:nvSpPr>
        <p:spPr>
          <a:xfrm>
            <a:off x="2339752" y="5555934"/>
            <a:ext cx="2880320" cy="64807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60932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" y="733425"/>
            <a:ext cx="8048625" cy="61245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5536" y="162014"/>
            <a:ext cx="8200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การเลือกดูเฉพาะบทความของปีพิมพ์ที่ต้องการ  และการดูการถูกนำไปอ้างอิง</a:t>
            </a:r>
            <a:endParaRPr lang="th-TH" dirty="0"/>
          </a:p>
        </p:txBody>
      </p:sp>
      <p:sp>
        <p:nvSpPr>
          <p:cNvPr id="4" name="Oval 3"/>
          <p:cNvSpPr/>
          <p:nvPr/>
        </p:nvSpPr>
        <p:spPr>
          <a:xfrm>
            <a:off x="729114" y="5301208"/>
            <a:ext cx="182666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3059832" y="1665962"/>
            <a:ext cx="1872208" cy="6829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Oval 6"/>
          <p:cNvSpPr/>
          <p:nvPr/>
        </p:nvSpPr>
        <p:spPr>
          <a:xfrm>
            <a:off x="7380312" y="5698410"/>
            <a:ext cx="1216000" cy="61091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7444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557" y="1677597"/>
            <a:ext cx="3431803" cy="43711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Searching for Information</a:t>
            </a:r>
          </a:p>
          <a:p>
            <a:pPr lvl="1"/>
            <a:r>
              <a:rPr lang="en-US" dirty="0" smtClean="0"/>
              <a:t>Scopus</a:t>
            </a:r>
          </a:p>
          <a:p>
            <a:pPr lvl="1"/>
            <a:r>
              <a:rPr lang="en-US" dirty="0" smtClean="0"/>
              <a:t>Thai Index </a:t>
            </a:r>
            <a:r>
              <a:rPr lang="en-US" dirty="0" err="1" smtClean="0"/>
              <a:t>Medicus</a:t>
            </a:r>
            <a:endParaRPr lang="en-US" dirty="0" smtClean="0"/>
          </a:p>
          <a:p>
            <a:pPr lvl="1"/>
            <a:r>
              <a:rPr lang="en-US" dirty="0" smtClean="0"/>
              <a:t>TCI</a:t>
            </a:r>
          </a:p>
          <a:p>
            <a:pPr lvl="1"/>
            <a:r>
              <a:rPr lang="en-US" dirty="0" smtClean="0"/>
              <a:t>THAIJO</a:t>
            </a:r>
            <a:endParaRPr lang="th-TH" dirty="0"/>
          </a:p>
        </p:txBody>
      </p:sp>
      <p:sp>
        <p:nvSpPr>
          <p:cNvPr id="5" name="Right Arrow 4"/>
          <p:cNvSpPr/>
          <p:nvPr/>
        </p:nvSpPr>
        <p:spPr>
          <a:xfrm>
            <a:off x="5004048" y="5673169"/>
            <a:ext cx="648072" cy="27611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ight Arrow 5"/>
          <p:cNvSpPr/>
          <p:nvPr/>
        </p:nvSpPr>
        <p:spPr>
          <a:xfrm>
            <a:off x="5004048" y="5097105"/>
            <a:ext cx="648072" cy="27611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ight Arrow 6"/>
          <p:cNvSpPr/>
          <p:nvPr/>
        </p:nvSpPr>
        <p:spPr>
          <a:xfrm>
            <a:off x="4968044" y="4593049"/>
            <a:ext cx="648072" cy="27611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51269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494"/>
            <a:ext cx="8309743" cy="691694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07504" y="4509120"/>
            <a:ext cx="8208912" cy="26642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472307" y="548680"/>
            <a:ext cx="182666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34333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548680"/>
            <a:ext cx="7393486" cy="65426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25460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การค้นว่าบทความที่เขียนโดย “เนาวรัตน์” ถูกนำไปเป็นรายการอ้างอิงของบทความใดบ้าง</a:t>
            </a:r>
          </a:p>
        </p:txBody>
      </p:sp>
      <p:sp>
        <p:nvSpPr>
          <p:cNvPr id="9" name="Oval 8"/>
          <p:cNvSpPr/>
          <p:nvPr/>
        </p:nvSpPr>
        <p:spPr>
          <a:xfrm>
            <a:off x="2267744" y="1988840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Oval 9"/>
          <p:cNvSpPr/>
          <p:nvPr/>
        </p:nvSpPr>
        <p:spPr>
          <a:xfrm>
            <a:off x="6228183" y="1988839"/>
            <a:ext cx="1817817" cy="580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Oval 11"/>
          <p:cNvSpPr/>
          <p:nvPr/>
        </p:nvSpPr>
        <p:spPr>
          <a:xfrm>
            <a:off x="3419872" y="3753036"/>
            <a:ext cx="187220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446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-6215"/>
            <a:ext cx="8296275" cy="721042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95075" y="5157192"/>
            <a:ext cx="187220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80416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64704"/>
            <a:ext cx="8124825" cy="68103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547664" y="1628800"/>
            <a:ext cx="1440160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5940152" y="1412776"/>
            <a:ext cx="136815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2771800" y="3861048"/>
            <a:ext cx="187220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0" y="25460"/>
            <a:ext cx="9252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การค้นว่าบทความที่เขียนโดย </a:t>
            </a:r>
            <a:r>
              <a:rPr lang="th-TH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“เนาวรัตน์ พลายน้อย”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ถูกนำไปเป็นรายการอ้างอิงของบทความใดบ้าง</a:t>
            </a:r>
          </a:p>
        </p:txBody>
      </p:sp>
    </p:spTree>
    <p:extLst>
      <p:ext uri="{BB962C8B-B14F-4D97-AF65-F5344CB8AC3E}">
        <p14:creationId xmlns:p14="http://schemas.microsoft.com/office/powerpoint/2010/main" val="3206341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109537"/>
            <a:ext cx="8201025" cy="66389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87720" y="4581128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2503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91" y="908720"/>
            <a:ext cx="8296275" cy="72104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5460"/>
            <a:ext cx="9252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Metada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ที่มีลิงค์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Journal home page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สามารถคลิก </a:t>
            </a:r>
            <a:r>
              <a:rPr lang="en-US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Journal home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page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b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เพื่อตรวจสอบว่ามี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Full Text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ให้อ่านหรือไม่</a:t>
            </a:r>
          </a:p>
        </p:txBody>
      </p:sp>
      <p:sp>
        <p:nvSpPr>
          <p:cNvPr id="6" name="Oval 5"/>
          <p:cNvSpPr/>
          <p:nvPr/>
        </p:nvSpPr>
        <p:spPr>
          <a:xfrm>
            <a:off x="7301242" y="1484784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7051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6467475" cy="6581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495" y="134857"/>
            <a:ext cx="4181475" cy="73056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19071911">
            <a:off x="215235" y="3009614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กรณีนี้ บทความที่ต้องการคือฉบับปีที่ 21 แต่วารสารนี้เริ่มทำ </a:t>
            </a:r>
            <a:r>
              <a:rPr lang="en-US" b="1" dirty="0" err="1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fulltext</a:t>
            </a:r>
            <a:r>
              <a:rPr lang="en-US" b="1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r>
              <a:rPr lang="th-TH" b="1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ในปีที่ 30</a:t>
            </a:r>
          </a:p>
        </p:txBody>
      </p:sp>
    </p:spTree>
    <p:extLst>
      <p:ext uri="{BB962C8B-B14F-4D97-AF65-F5344CB8AC3E}">
        <p14:creationId xmlns:p14="http://schemas.microsoft.com/office/powerpoint/2010/main" val="191260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84" y="3045448"/>
            <a:ext cx="9009975" cy="16863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28" y="4702111"/>
            <a:ext cx="8747863" cy="21537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5460"/>
            <a:ext cx="9252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ข้อมูลใน</a:t>
            </a:r>
            <a:r>
              <a:rPr lang="th-TH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ผลการค้น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และ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Metadata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(</a:t>
            </a:r>
            <a:r>
              <a:rPr lang="en-US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References 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หรือ </a:t>
            </a:r>
            <a:r>
              <a:rPr lang="en-US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Cited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)</a:t>
            </a:r>
            <a:b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จะทำลิงค์ที่ชื่อผู้แต่ง  ชื่อบทความ และ ชื่อวารสาร 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ซึ่งเมื่อคลิกแล้วจะได้ผลการค้นดังนี้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/>
            </a:r>
            <a:b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ชื่อ</a:t>
            </a:r>
            <a:r>
              <a:rPr lang="th-TH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ผู้แต่ง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จะแสดงบทความอื่นที่เขียนโดยผู้แต่งนี้</a:t>
            </a:r>
            <a:b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ชื่อบทความ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จะแสดงรายละเอียดเพิ่มเติม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(Metadata)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ของบทความนั้นๆ </a:t>
            </a:r>
            <a:b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ชื่อวารสาร 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จะแสดงข้อมูลของวารสารนั้นๆ พร้อมจำนวนบทความที่ตีพิมพ์ในแต่ละปีให้คลิกไปอ่านบทความนั้นๆ ได้</a:t>
            </a:r>
          </a:p>
        </p:txBody>
      </p:sp>
      <p:sp>
        <p:nvSpPr>
          <p:cNvPr id="4" name="Oval 3"/>
          <p:cNvSpPr/>
          <p:nvPr/>
        </p:nvSpPr>
        <p:spPr>
          <a:xfrm>
            <a:off x="323528" y="5733256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6361" y="3239167"/>
            <a:ext cx="3125479" cy="549873"/>
          </a:xfrm>
          <a:prstGeom prst="ellipse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/>
          <p:cNvSpPr/>
          <p:nvPr/>
        </p:nvSpPr>
        <p:spPr>
          <a:xfrm>
            <a:off x="2699792" y="6012723"/>
            <a:ext cx="2304256" cy="4515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7"/>
          <p:cNvSpPr/>
          <p:nvPr/>
        </p:nvSpPr>
        <p:spPr>
          <a:xfrm>
            <a:off x="1937875" y="4941168"/>
            <a:ext cx="3384376" cy="5438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Oval 8"/>
          <p:cNvSpPr/>
          <p:nvPr/>
        </p:nvSpPr>
        <p:spPr>
          <a:xfrm>
            <a:off x="22506" y="3624548"/>
            <a:ext cx="3125479" cy="549873"/>
          </a:xfrm>
          <a:prstGeom prst="ellipse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Oval 9"/>
          <p:cNvSpPr/>
          <p:nvPr/>
        </p:nvSpPr>
        <p:spPr>
          <a:xfrm>
            <a:off x="128940" y="4084842"/>
            <a:ext cx="4299044" cy="617269"/>
          </a:xfrm>
          <a:prstGeom prst="ellipse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63131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0"/>
            <a:ext cx="5654575" cy="64988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620688"/>
            <a:ext cx="20882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แสดงผลเมื่อคลิกชื่อวารสาร </a:t>
            </a:r>
            <a:br>
              <a:rPr lang="th-TH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จะพบข้อมูล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ของวารสารนั้นๆ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(Information)</a:t>
            </a:r>
            <a:b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พร้อม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จำนวน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บทความ </a:t>
            </a:r>
            <a:r>
              <a:rPr lang="en-US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(Articles)</a:t>
            </a: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/>
            </a:r>
            <a:b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ที่</a:t>
            </a:r>
            <a:r>
              <a:rPr lang="th-TH" dirty="0">
                <a:solidFill>
                  <a:schemeClr val="accent2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ตีพิมพ์ในแต่ละปีให้คลิกไปอ่านบทความนั้นๆ ได้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65358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1362075"/>
          </a:xfrm>
        </p:spPr>
        <p:txBody>
          <a:bodyPr>
            <a:normAutofit/>
          </a:bodyPr>
          <a:lstStyle/>
          <a:p>
            <a:r>
              <a:rPr lang="th-TH" dirty="0" smtClean="0">
                <a:latin typeface="JasmineUPC" panose="02020603050405020304" pitchFamily="18" charset="-34"/>
                <a:cs typeface="JasmineUPC" panose="02020603050405020304" pitchFamily="18" charset="-34"/>
              </a:rPr>
              <a:t>ฐานข้อมูล </a:t>
            </a:r>
            <a:r>
              <a:rPr lang="en-US" dirty="0" err="1" smtClean="0">
                <a:latin typeface="JasmineUPC" panose="02020603050405020304" pitchFamily="18" charset="-34"/>
                <a:cs typeface="JasmineUPC" panose="02020603050405020304" pitchFamily="18" charset="-34"/>
              </a:rPr>
              <a:t>scopus</a:t>
            </a:r>
            <a:r>
              <a:rPr lang="en-US" dirty="0" smtClean="0">
                <a:latin typeface="JasmineUPC" panose="02020603050405020304" pitchFamily="18" charset="-34"/>
                <a:cs typeface="JasmineUPC" panose="02020603050405020304" pitchFamily="18" charset="-34"/>
              </a:rPr>
              <a:t/>
            </a:r>
            <a:br>
              <a:rPr lang="en-US" dirty="0" smtClean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en-US" dirty="0"/>
              <a:t>https://</a:t>
            </a:r>
            <a:r>
              <a:rPr lang="en-US" dirty="0" smtClean="0"/>
              <a:t>www.scopus.com</a:t>
            </a:r>
            <a:endParaRPr lang="th-TH" dirty="0"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2200" y="1772816"/>
            <a:ext cx="2376264" cy="4824536"/>
          </a:xfrm>
        </p:spPr>
        <p:txBody>
          <a:bodyPr>
            <a:normAutofit fontScale="62500" lnSpcReduction="20000"/>
          </a:bodyPr>
          <a:lstStyle/>
          <a:p>
            <a:r>
              <a:rPr lang="th-TH" sz="4400" b="1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ค้นหาบทความวารสาร และการอ้างอิงผลงานจากวารสาร 22800 ชื่อเรื่อง หนังสือ 150000 รายการ</a:t>
            </a:r>
            <a:br>
              <a:rPr lang="th-TH" sz="4400" b="1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sz="4400" b="1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ดาวน์โหลดบทความฉบับเต็มได้เฉพาะรายการที่จัดซื้อหรือรายการที่ให้บริการ </a:t>
            </a:r>
            <a:r>
              <a:rPr lang="en-US" sz="5100" b="1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free online</a:t>
            </a:r>
            <a:endParaRPr lang="th-TH" sz="5100" b="1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  <a:p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42506"/>
            <a:ext cx="5328592" cy="471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76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343" y="1540903"/>
            <a:ext cx="7772400" cy="1362075"/>
          </a:xfrm>
        </p:spPr>
        <p:txBody>
          <a:bodyPr/>
          <a:lstStyle/>
          <a:p>
            <a:r>
              <a:rPr lang="th-TH" dirty="0" smtClean="0">
                <a:latin typeface="JasmineUPC" panose="02020603050405020304" pitchFamily="18" charset="-34"/>
                <a:cs typeface="JasmineUPC" panose="02020603050405020304" pitchFamily="18" charset="-34"/>
              </a:rPr>
              <a:t>ฐานข้อมูล </a:t>
            </a:r>
            <a:r>
              <a:rPr lang="en-US" dirty="0" smtClean="0">
                <a:latin typeface="JasmineUPC" panose="02020603050405020304" pitchFamily="18" charset="-34"/>
                <a:cs typeface="JasmineUPC" panose="02020603050405020304" pitchFamily="18" charset="-34"/>
              </a:rPr>
              <a:t>THAIJO</a:t>
            </a:r>
            <a:br>
              <a:rPr lang="en-US" dirty="0" smtClean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en-US" dirty="0">
                <a:hlinkClick r:id="rId2"/>
              </a:rPr>
              <a:t>https://www.tci-thaijo.org/</a:t>
            </a:r>
            <a:endParaRPr lang="th-TH" dirty="0"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035" y="3933056"/>
            <a:ext cx="7795708" cy="1656184"/>
          </a:xfrm>
        </p:spPr>
        <p:txBody>
          <a:bodyPr>
            <a:normAutofit fontScale="85000" lnSpcReduction="20000"/>
          </a:bodyPr>
          <a:lstStyle/>
          <a:p>
            <a:r>
              <a:rPr lang="th-TH" sz="4700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ค้นหาบทความที่ต้องการจาก</a:t>
            </a:r>
            <a:br>
              <a:rPr lang="th-TH" sz="4700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sz="4700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วารสารภาษาไทยสหสาขา </a:t>
            </a:r>
            <a:r>
              <a:rPr lang="th-TH" sz="4700" dirty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805 ชื่อเรื่อง </a:t>
            </a:r>
            <a:r>
              <a:rPr lang="th-TH" sz="4700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/>
            </a:r>
            <a:br>
              <a:rPr lang="th-TH" sz="4700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sz="4700" b="1" dirty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ดาวน์โหลดบทความฉบับ</a:t>
            </a:r>
            <a:r>
              <a:rPr lang="th-TH" sz="4700" b="1" dirty="0" smtClean="0">
                <a:solidFill>
                  <a:srgbClr val="FF0000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เต็มได้</a:t>
            </a:r>
            <a:endParaRPr lang="th-TH" sz="4700" b="1" dirty="0">
              <a:solidFill>
                <a:srgbClr val="FF0000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  <a:p>
            <a:endParaRPr lang="th-TH" sz="4000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34095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27784" y="159023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</a:rPr>
              <a:t>หน้าจอค้นข้อมูลฐาน </a:t>
            </a:r>
            <a:r>
              <a:rPr lang="en-US" sz="4000" b="1" dirty="0" smtClean="0">
                <a:solidFill>
                  <a:srgbClr val="FF0000"/>
                </a:solidFill>
              </a:rPr>
              <a:t>Scopus</a:t>
            </a:r>
            <a:endParaRPr lang="th-TH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80728"/>
            <a:ext cx="7687586" cy="3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1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42862"/>
            <a:ext cx="8963025" cy="677227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7380312" y="836712"/>
            <a:ext cx="1028182" cy="50405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2483768" y="73006"/>
            <a:ext cx="6264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</a:rPr>
              <a:t>หน้าจอ</a:t>
            </a:r>
            <a:r>
              <a:rPr lang="th-TH" sz="3200" b="1" dirty="0" smtClean="0">
                <a:solidFill>
                  <a:srgbClr val="FF0000"/>
                </a:solidFill>
              </a:rPr>
              <a:t>ค้นพร้อม </a:t>
            </a:r>
            <a:r>
              <a:rPr lang="en-US" sz="3200" b="1" dirty="0" smtClean="0">
                <a:solidFill>
                  <a:srgbClr val="FF0000"/>
                </a:solidFill>
              </a:rPr>
              <a:t>search field , Limit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th-TH" sz="3200" b="1" dirty="0" smtClean="0">
                <a:solidFill>
                  <a:srgbClr val="FF0000"/>
                </a:solidFill>
              </a:rPr>
              <a:t>และ</a:t>
            </a:r>
            <a:r>
              <a:rPr lang="en-US" sz="3200" b="1" dirty="0" smtClean="0">
                <a:solidFill>
                  <a:srgbClr val="FF0000"/>
                </a:solidFill>
              </a:rPr>
              <a:t> Search tips </a:t>
            </a:r>
            <a:r>
              <a:rPr lang="th-TH" sz="3200" b="1" dirty="0">
                <a:solidFill>
                  <a:srgbClr val="FF0000"/>
                </a:solidFill>
              </a:rPr>
              <a:t>(</a:t>
            </a:r>
            <a:r>
              <a:rPr lang="th-TH" sz="3200" b="1" dirty="0" smtClean="0">
                <a:solidFill>
                  <a:srgbClr val="FF0000"/>
                </a:solidFill>
              </a:rPr>
              <a:t>คำแนะนำวิธีค้น)</a:t>
            </a:r>
            <a:endParaRPr lang="th-TH" sz="3200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67544" y="3461274"/>
            <a:ext cx="1028182" cy="50405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667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4" y="0"/>
            <a:ext cx="8144976" cy="68451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39544" y="188640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</a:rPr>
              <a:t>หน้าจอ  คำแนะนำวิธีค้นข้อมูล</a:t>
            </a:r>
            <a:endParaRPr lang="th-TH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9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รูปแบบคำค้น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การหา </a:t>
            </a:r>
            <a:r>
              <a:rPr lang="en-US" dirty="0" smtClean="0"/>
              <a:t>exact phrase</a:t>
            </a:r>
            <a:r>
              <a:rPr lang="th-TH" dirty="0" smtClean="0"/>
              <a:t> ใช้ </a:t>
            </a:r>
            <a:r>
              <a:rPr lang="en-US" dirty="0" smtClean="0"/>
              <a:t>{} </a:t>
            </a:r>
            <a:r>
              <a:rPr lang="th-TH" dirty="0" smtClean="0"/>
              <a:t>หรือ “ ”</a:t>
            </a:r>
            <a:endParaRPr lang="en-US" dirty="0" smtClean="0"/>
          </a:p>
          <a:p>
            <a:pPr lvl="1"/>
            <a:r>
              <a:rPr lang="en-US" dirty="0" smtClean="0"/>
              <a:t>{heart-attack} </a:t>
            </a:r>
            <a:r>
              <a:rPr lang="th-TH" dirty="0" smtClean="0"/>
              <a:t>ผลการค้นคือ </a:t>
            </a:r>
            <a:r>
              <a:rPr lang="en-US" dirty="0" smtClean="0"/>
              <a:t>heart-attack</a:t>
            </a:r>
          </a:p>
          <a:p>
            <a:pPr lvl="1"/>
            <a:r>
              <a:rPr lang="en-US" dirty="0" smtClean="0"/>
              <a:t>“heart-attack” </a:t>
            </a:r>
            <a:r>
              <a:rPr lang="th-TH" dirty="0"/>
              <a:t>ผลการค้นคือ </a:t>
            </a:r>
            <a:r>
              <a:rPr lang="en-US" dirty="0" smtClean="0"/>
              <a:t>heart attack </a:t>
            </a:r>
            <a:r>
              <a:rPr lang="th-TH" dirty="0" smtClean="0"/>
              <a:t/>
            </a:r>
            <a:br>
              <a:rPr lang="th-TH" dirty="0" smtClean="0"/>
            </a:br>
            <a:r>
              <a:rPr lang="th-TH" dirty="0" smtClean="0"/>
              <a:t>                                 หรือ </a:t>
            </a:r>
            <a:r>
              <a:rPr lang="en-US" dirty="0" smtClean="0"/>
              <a:t>heart-attack</a:t>
            </a:r>
            <a:endParaRPr lang="en-US" dirty="0"/>
          </a:p>
          <a:p>
            <a:r>
              <a:rPr lang="en-US" dirty="0" smtClean="0"/>
              <a:t>Wildcard </a:t>
            </a:r>
            <a:r>
              <a:rPr lang="th-TH" dirty="0" smtClean="0"/>
              <a:t>ใช้</a:t>
            </a:r>
            <a:r>
              <a:rPr lang="en-US" dirty="0" smtClean="0"/>
              <a:t> ? </a:t>
            </a:r>
            <a:r>
              <a:rPr lang="th-TH" dirty="0" smtClean="0"/>
              <a:t>เช่น </a:t>
            </a:r>
            <a:endParaRPr lang="en-US" dirty="0" smtClean="0"/>
          </a:p>
          <a:p>
            <a:pPr lvl="1"/>
            <a:r>
              <a:rPr lang="en-US" dirty="0" smtClean="0"/>
              <a:t>attack? </a:t>
            </a:r>
            <a:r>
              <a:rPr lang="th-TH" dirty="0"/>
              <a:t>ผลการค้นคือ </a:t>
            </a:r>
            <a:r>
              <a:rPr lang="en-US" dirty="0" smtClean="0"/>
              <a:t>attack, attacks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98440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268" y="836712"/>
            <a:ext cx="8906345" cy="585923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732240" y="2924944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1475656" y="188640"/>
            <a:ext cx="7668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</a:rPr>
              <a:t>ผลการค้น </a:t>
            </a:r>
            <a:r>
              <a:rPr lang="en-US" sz="3200" b="1" dirty="0" smtClean="0">
                <a:solidFill>
                  <a:srgbClr val="FF0000"/>
                </a:solidFill>
              </a:rPr>
              <a:t>Sort on Date </a:t>
            </a:r>
            <a:r>
              <a:rPr lang="th-TH" sz="3200" b="1" dirty="0" smtClean="0">
                <a:solidFill>
                  <a:srgbClr val="FF0000"/>
                </a:solidFill>
              </a:rPr>
              <a:t>และ </a:t>
            </a:r>
            <a:r>
              <a:rPr lang="en-US" sz="3200" b="1" dirty="0" smtClean="0">
                <a:solidFill>
                  <a:srgbClr val="FF0000"/>
                </a:solidFill>
              </a:rPr>
              <a:t>Refine results</a:t>
            </a:r>
            <a:endParaRPr lang="th-TH" sz="3200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3131211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085642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39" y="778320"/>
            <a:ext cx="8691690" cy="528559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76256" y="2780928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8028384" y="3789040"/>
            <a:ext cx="1115616" cy="7200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/>
          <p:cNvSpPr txBox="1"/>
          <p:nvPr/>
        </p:nvSpPr>
        <p:spPr>
          <a:xfrm>
            <a:off x="4427984" y="188640"/>
            <a:ext cx="471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</a:rPr>
              <a:t>ผลการค้น </a:t>
            </a:r>
            <a:r>
              <a:rPr lang="en-US" sz="3200" b="1" dirty="0" smtClean="0">
                <a:solidFill>
                  <a:srgbClr val="FF0000"/>
                </a:solidFill>
              </a:rPr>
              <a:t>Sort on Cited by</a:t>
            </a:r>
            <a:endParaRPr lang="th-TH" sz="32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5496" y="2996952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91661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8959215" cy="58469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96146" y="116632"/>
            <a:ext cx="6647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</a:rPr>
              <a:t>ผลการ</a:t>
            </a:r>
            <a:r>
              <a:rPr lang="th-TH" sz="4000" b="1" dirty="0" smtClean="0">
                <a:solidFill>
                  <a:srgbClr val="FF0000"/>
                </a:solidFill>
              </a:rPr>
              <a:t>ค้นเมื่อคลิกที่จำนวน </a:t>
            </a:r>
            <a:r>
              <a:rPr lang="en-US" sz="4000" b="1" dirty="0" smtClean="0">
                <a:solidFill>
                  <a:srgbClr val="FF0000"/>
                </a:solidFill>
              </a:rPr>
              <a:t>cited by</a:t>
            </a:r>
            <a:endParaRPr lang="th-TH" sz="4000" b="1" dirty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79512" y="1772816"/>
            <a:ext cx="1115616" cy="7200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4364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663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 smtClean="0">
                <a:solidFill>
                  <a:srgbClr val="FF0000"/>
                </a:solidFill>
              </a:rPr>
              <a:t>การแสดงข้อมูลเมื่อคลิกที่ชื่อบทความแต่</a:t>
            </a:r>
            <a:r>
              <a:rPr lang="th-TH" sz="3600" b="1" dirty="0">
                <a:solidFill>
                  <a:srgbClr val="FF0000"/>
                </a:solidFill>
              </a:rPr>
              <a:t>ละ</a:t>
            </a:r>
            <a:r>
              <a:rPr lang="th-TH" sz="3600" b="1" dirty="0" smtClean="0">
                <a:solidFill>
                  <a:srgbClr val="FF0000"/>
                </a:solidFill>
              </a:rPr>
              <a:t>รายการของผล</a:t>
            </a:r>
            <a:r>
              <a:rPr lang="th-TH" sz="3600" b="1" dirty="0">
                <a:solidFill>
                  <a:srgbClr val="FF0000"/>
                </a:solidFill>
              </a:rPr>
              <a:t>การค้น</a:t>
            </a:r>
            <a:endParaRPr lang="th-TH" sz="36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824518"/>
            <a:ext cx="8413005" cy="61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89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440048"/>
            <a:ext cx="7522988" cy="6709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-21735"/>
            <a:ext cx="6647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FF0000"/>
                </a:solidFill>
              </a:rPr>
              <a:t>การแสดงข้อมูลเมื่อคลิกที่ชื่อ</a:t>
            </a:r>
            <a:r>
              <a:rPr lang="th-TH" sz="3600" b="1" dirty="0" smtClean="0">
                <a:solidFill>
                  <a:srgbClr val="FF0000"/>
                </a:solidFill>
              </a:rPr>
              <a:t>บทความ (</a:t>
            </a:r>
            <a:r>
              <a:rPr lang="th-TH" sz="3600" b="1" dirty="0" smtClean="0">
                <a:solidFill>
                  <a:srgbClr val="FF0000"/>
                </a:solidFill>
              </a:rPr>
              <a:t>ต่อ)</a:t>
            </a:r>
            <a:endParaRPr lang="th-TH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1426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69" y="836712"/>
            <a:ext cx="8984831" cy="5727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168" y="-16977"/>
            <a:ext cx="7149135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</a:rPr>
              <a:t>เมนูแสดงผลการค้น ที่นอกเหนือจาก </a:t>
            </a:r>
            <a:r>
              <a:rPr lang="en-US" b="1" dirty="0" smtClean="0">
                <a:solidFill>
                  <a:srgbClr val="FF0000"/>
                </a:solidFill>
              </a:rPr>
              <a:t>coverage </a:t>
            </a:r>
            <a:r>
              <a:rPr lang="th-TH" b="1" dirty="0" smtClean="0">
                <a:solidFill>
                  <a:srgbClr val="FF0000"/>
                </a:solidFill>
              </a:rPr>
              <a:t>ของ </a:t>
            </a:r>
            <a:r>
              <a:rPr lang="en-US" b="1" dirty="0" err="1" smtClean="0">
                <a:solidFill>
                  <a:srgbClr val="FF0000"/>
                </a:solidFill>
              </a:rPr>
              <a:t>scopus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- Secondary document </a:t>
            </a:r>
            <a:r>
              <a:rPr lang="th-TH" b="1" dirty="0" smtClean="0">
                <a:solidFill>
                  <a:srgbClr val="FF0000"/>
                </a:solidFill>
              </a:rPr>
              <a:t>เป็นผลการค้นจาก </a:t>
            </a:r>
            <a:r>
              <a:rPr lang="en-US" b="1" dirty="0" smtClean="0">
                <a:solidFill>
                  <a:srgbClr val="FF0000"/>
                </a:solidFill>
              </a:rPr>
              <a:t>Reference </a:t>
            </a:r>
            <a:r>
              <a:rPr lang="th-TH" b="1" dirty="0" smtClean="0">
                <a:solidFill>
                  <a:srgbClr val="FF0000"/>
                </a:solidFill>
              </a:rPr>
              <a:t>ของบทความที่ </a:t>
            </a:r>
            <a:r>
              <a:rPr lang="en-US" b="1" dirty="0" smtClean="0">
                <a:solidFill>
                  <a:srgbClr val="FF0000"/>
                </a:solidFill>
              </a:rPr>
              <a:t>index </a:t>
            </a:r>
            <a:r>
              <a:rPr lang="th-TH" b="1" dirty="0" smtClean="0">
                <a:solidFill>
                  <a:srgbClr val="FF0000"/>
                </a:solidFill>
              </a:rPr>
              <a:t>ในฐาน </a:t>
            </a:r>
            <a:r>
              <a:rPr lang="en-US" b="1" dirty="0" smtClean="0">
                <a:solidFill>
                  <a:srgbClr val="FF0000"/>
                </a:solidFill>
              </a:rPr>
              <a:t>Scopus</a:t>
            </a:r>
            <a:endParaRPr lang="th-TH" b="1" dirty="0" smtClean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23528" y="1372388"/>
            <a:ext cx="3168352" cy="6884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5165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99" y="523220"/>
            <a:ext cx="8943975" cy="3219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60" y="3747896"/>
            <a:ext cx="8915400" cy="319087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7812360" y="1844824"/>
            <a:ext cx="792088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Oval 8"/>
          <p:cNvSpPr/>
          <p:nvPr/>
        </p:nvSpPr>
        <p:spPr>
          <a:xfrm>
            <a:off x="7812360" y="5007945"/>
            <a:ext cx="792088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TextBox 9"/>
          <p:cNvSpPr txBox="1"/>
          <p:nvPr/>
        </p:nvSpPr>
        <p:spPr>
          <a:xfrm>
            <a:off x="467544" y="0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ค้นได้จาก ชื่อบทความ และ ชือวารสาร</a:t>
            </a:r>
            <a:endParaRPr lang="th-TH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24699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9" y="1340768"/>
            <a:ext cx="8774469" cy="5184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168" y="-16977"/>
            <a:ext cx="8984832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</a:rPr>
              <a:t>เมนูแสดงผลการค้น ที่นอกเหนือจาก </a:t>
            </a:r>
            <a:r>
              <a:rPr lang="en-US" b="1" dirty="0" smtClean="0">
                <a:solidFill>
                  <a:srgbClr val="FF0000"/>
                </a:solidFill>
              </a:rPr>
              <a:t>coverage </a:t>
            </a:r>
            <a:r>
              <a:rPr lang="th-TH" b="1" dirty="0" smtClean="0">
                <a:solidFill>
                  <a:srgbClr val="FF0000"/>
                </a:solidFill>
              </a:rPr>
              <a:t>ของ </a:t>
            </a:r>
            <a:r>
              <a:rPr lang="en-US" b="1" dirty="0" err="1" smtClean="0">
                <a:solidFill>
                  <a:srgbClr val="FF0000"/>
                </a:solidFill>
              </a:rPr>
              <a:t>scopus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- Patent </a:t>
            </a:r>
            <a:r>
              <a:rPr lang="th-TH" b="1" dirty="0" smtClean="0">
                <a:solidFill>
                  <a:srgbClr val="FF0000"/>
                </a:solidFill>
              </a:rPr>
              <a:t>เป็นผลการค้นจาก </a:t>
            </a:r>
            <a:r>
              <a:rPr lang="en-US" b="1" dirty="0" smtClean="0">
                <a:solidFill>
                  <a:srgbClr val="FF0000"/>
                </a:solidFill>
              </a:rPr>
              <a:t>US, European, Japan </a:t>
            </a:r>
            <a:r>
              <a:rPr lang="en-US" b="1" dirty="0" smtClean="0">
                <a:solidFill>
                  <a:srgbClr val="FF0000"/>
                </a:solidFill>
              </a:rPr>
              <a:t>Patent Office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              </a:t>
            </a:r>
            <a:r>
              <a:rPr lang="th-TH" b="1" dirty="0" smtClean="0">
                <a:solidFill>
                  <a:srgbClr val="FF0000"/>
                </a:solidFill>
              </a:rPr>
              <a:t>และ </a:t>
            </a:r>
            <a:r>
              <a:rPr lang="en-US" b="1" dirty="0" smtClean="0">
                <a:solidFill>
                  <a:srgbClr val="FF0000"/>
                </a:solidFill>
              </a:rPr>
              <a:t>UK, World Intellectual Property</a:t>
            </a:r>
            <a:endParaRPr lang="th-TH" b="1" dirty="0" smtClean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51519" y="1772816"/>
            <a:ext cx="2160241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3224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388" y="871537"/>
            <a:ext cx="9248775" cy="5114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-21735"/>
            <a:ext cx="6647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FF0000"/>
                </a:solidFill>
              </a:rPr>
              <a:t>การแสดง</a:t>
            </a:r>
            <a:r>
              <a:rPr lang="th-TH" sz="3600" b="1" dirty="0" smtClean="0">
                <a:solidFill>
                  <a:srgbClr val="FF0000"/>
                </a:solidFill>
              </a:rPr>
              <a:t>ข้อมูล </a:t>
            </a:r>
            <a:r>
              <a:rPr lang="en-US" sz="3600" b="1" dirty="0" smtClean="0">
                <a:solidFill>
                  <a:srgbClr val="FF0000"/>
                </a:solidFill>
              </a:rPr>
              <a:t>Patent </a:t>
            </a:r>
            <a:r>
              <a:rPr lang="th-TH" sz="3600" b="1" dirty="0" smtClean="0">
                <a:solidFill>
                  <a:srgbClr val="FF0000"/>
                </a:solidFill>
              </a:rPr>
              <a:t>ที่ </a:t>
            </a:r>
            <a:r>
              <a:rPr lang="en-US" sz="3600" b="1" dirty="0" smtClean="0">
                <a:solidFill>
                  <a:srgbClr val="FF0000"/>
                </a:solidFill>
              </a:rPr>
              <a:t>US Patent</a:t>
            </a:r>
            <a:endParaRPr lang="th-TH" sz="3600" b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55576" y="4221088"/>
            <a:ext cx="3168352" cy="6884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4664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672"/>
            <a:ext cx="9022977" cy="65274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-21735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FF0000"/>
                </a:solidFill>
              </a:rPr>
              <a:t>การแสดง</a:t>
            </a:r>
            <a:r>
              <a:rPr lang="th-TH" sz="3600" b="1" dirty="0" smtClean="0">
                <a:solidFill>
                  <a:srgbClr val="FF0000"/>
                </a:solidFill>
              </a:rPr>
              <a:t>ข้อมูลฉบับเต็มของ </a:t>
            </a:r>
            <a:r>
              <a:rPr lang="en-US" sz="3600" b="1" dirty="0" smtClean="0">
                <a:solidFill>
                  <a:srgbClr val="FF0000"/>
                </a:solidFill>
              </a:rPr>
              <a:t>Patent </a:t>
            </a:r>
            <a:r>
              <a:rPr lang="th-TH" sz="3600" b="1" dirty="0" smtClean="0">
                <a:solidFill>
                  <a:srgbClr val="FF0000"/>
                </a:solidFill>
              </a:rPr>
              <a:t>ที่ </a:t>
            </a:r>
            <a:r>
              <a:rPr lang="en-US" sz="3600" b="1" dirty="0" smtClean="0">
                <a:solidFill>
                  <a:srgbClr val="FF0000"/>
                </a:solidFill>
              </a:rPr>
              <a:t>US Patent</a:t>
            </a:r>
            <a:endParaRPr lang="th-TH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9190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 smtClean="0"/>
              <a:t>ขอบคุณค่ะ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6718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214312"/>
            <a:ext cx="7610475" cy="64293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20270" y="116632"/>
            <a:ext cx="2095546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6588224" y="2996952"/>
            <a:ext cx="792088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3635896" y="3305780"/>
            <a:ext cx="1224136" cy="62727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/>
          <p:cNvSpPr/>
          <p:nvPr/>
        </p:nvSpPr>
        <p:spPr>
          <a:xfrm>
            <a:off x="3239852" y="4149080"/>
            <a:ext cx="1620180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3563888" y="143054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รูปแบบคำค้น และ ผลการค้น</a:t>
            </a:r>
            <a:endParaRPr lang="th-TH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50915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68" y="188640"/>
            <a:ext cx="8747159" cy="63237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9672" y="2348880"/>
            <a:ext cx="6588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รูปแบบคำค้น และ ผลการค้น แบบ ไม่เข้มงวด</a:t>
            </a:r>
            <a:b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จะเป็นการเชื่อมคำค้นด้วยเงื่อนไข </a:t>
            </a:r>
            <a:r>
              <a:rPr lang="en-US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OR </a:t>
            </a:r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ทำให้ได้ผลการค้นมากขึ้น</a:t>
            </a:r>
            <a:endParaRPr lang="th-TH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7308304" y="2420888"/>
            <a:ext cx="792088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2555776" y="3140968"/>
            <a:ext cx="4824536" cy="7200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5755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252412"/>
            <a:ext cx="8829675" cy="63531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156176" y="1268760"/>
            <a:ext cx="1008112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4427984" y="5157192"/>
            <a:ext cx="792088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179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7" y="481012"/>
            <a:ext cx="7591425" cy="58959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627784" y="470142"/>
            <a:ext cx="648072" cy="43857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6156176" y="3428999"/>
            <a:ext cx="792088" cy="5760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Oval 4"/>
          <p:cNvSpPr/>
          <p:nvPr/>
        </p:nvSpPr>
        <p:spPr>
          <a:xfrm>
            <a:off x="1391239" y="4221088"/>
            <a:ext cx="1224136" cy="627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Up Arrow 5"/>
          <p:cNvSpPr/>
          <p:nvPr/>
        </p:nvSpPr>
        <p:spPr>
          <a:xfrm>
            <a:off x="1835696" y="4797152"/>
            <a:ext cx="360040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377788" y="5303331"/>
            <a:ext cx="6138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FF0000"/>
                </a:solidFill>
              </a:rPr>
              <a:t>การเปิดดูบทความฉบับเต็ม</a:t>
            </a:r>
            <a:br>
              <a:rPr lang="th-TH" dirty="0" smtClean="0">
                <a:solidFill>
                  <a:srgbClr val="FF0000"/>
                </a:solidFill>
              </a:rPr>
            </a:br>
            <a:r>
              <a:rPr lang="th-TH" dirty="0" smtClean="0">
                <a:solidFill>
                  <a:srgbClr val="FF0000"/>
                </a:solidFill>
              </a:rPr>
              <a:t>โดยเลือก </a:t>
            </a:r>
            <a:r>
              <a:rPr lang="en-US" dirty="0">
                <a:solidFill>
                  <a:srgbClr val="FF0000"/>
                </a:solidFill>
              </a:rPr>
              <a:t>open journal </a:t>
            </a:r>
            <a:r>
              <a:rPr lang="en-US" dirty="0" smtClean="0">
                <a:solidFill>
                  <a:srgbClr val="FF0000"/>
                </a:solidFill>
              </a:rPr>
              <a:t>, issue, article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8072" y="12094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คำค้น ผลการค้น  และการดูบทความฉบับเต็ม</a:t>
            </a:r>
            <a:endParaRPr lang="th-TH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064" y="1982732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ระบบถือว่า </a:t>
            </a:r>
            <a:r>
              <a:rPr lang="en-US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OR </a:t>
            </a:r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เป็นคำค้น ไม่ใช่เงื่อนไขการค้น</a:t>
            </a:r>
            <a:endParaRPr lang="th-TH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49784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82572"/>
            <a:ext cx="8146802" cy="655879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619672" y="5229200"/>
            <a:ext cx="792088" cy="57606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4612953" y="-46028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accent1"/>
                </a:solidFill>
                <a:latin typeface="JasmineUPC" panose="02020603050405020304" pitchFamily="18" charset="-34"/>
                <a:cs typeface="JasmineUPC" panose="02020603050405020304" pitchFamily="18" charset="-34"/>
              </a:rPr>
              <a:t>การดูบทความฉบับเต็ม</a:t>
            </a:r>
            <a:endParaRPr lang="th-TH" dirty="0">
              <a:solidFill>
                <a:schemeClr val="accent1"/>
              </a:solidFill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7356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2537</TotalTime>
  <Words>444</Words>
  <Application>Microsoft Office PowerPoint</Application>
  <PresentationFormat>On-screen Show (4:3)</PresentationFormat>
  <Paragraphs>58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Angsana New</vt:lpstr>
      <vt:lpstr>Arial</vt:lpstr>
      <vt:lpstr>Calibri</vt:lpstr>
      <vt:lpstr>Cordia New</vt:lpstr>
      <vt:lpstr>JasmineUPC</vt:lpstr>
      <vt:lpstr>Office Theme</vt:lpstr>
      <vt:lpstr>รายวิชา Scientific Learning Skills 2007731 Searching for information  (Scientific journal)</vt:lpstr>
      <vt:lpstr>PowerPoint Presentation</vt:lpstr>
      <vt:lpstr>ฐานข้อมูล THAIJO https://www.tci-thaijo.org/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ฐานข้อมูล TCI https://tci-thailand.org/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ฐานข้อมูล scopus https://www.scopus.com</vt:lpstr>
      <vt:lpstr>PowerPoint Presentation</vt:lpstr>
      <vt:lpstr>PowerPoint Presentation</vt:lpstr>
      <vt:lpstr>PowerPoint Presentation</vt:lpstr>
      <vt:lpstr>รูปแบบคำค้น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ขอบคุณค่ะ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หัวข้อที่จะแนะนำ วันพุธที่22 กค. บ่าย 13.00-15.30 น</dc:title>
  <dc:creator>admin</dc:creator>
  <cp:lastModifiedBy>Dell</cp:lastModifiedBy>
  <cp:revision>105</cp:revision>
  <dcterms:created xsi:type="dcterms:W3CDTF">2015-07-17T03:45:46Z</dcterms:created>
  <dcterms:modified xsi:type="dcterms:W3CDTF">2020-07-31T05:56:28Z</dcterms:modified>
</cp:coreProperties>
</file>